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0.png" ContentType="image/png"/>
  <Override PartName="/ppt/media/image19.png" ContentType="image/png"/>
  <Override PartName="/ppt/media/image1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6.png" ContentType="image/png"/>
  <Override PartName="/ppt/media/image11.png" ContentType="image/png"/>
  <Override PartName="/ppt/media/image3.png" ContentType="image/png"/>
  <Override PartName="/ppt/media/image4.png" ContentType="image/png"/>
  <Override PartName="/ppt/media/image2.gif" ContentType="image/gif"/>
  <Override PartName="/ppt/media/image5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comments/comment2.xml" ContentType="application/vnd.openxmlformats-officedocument.presentationml.comments+xml"/>
  <Override PartName="/ppt/commentAuthors.xml" ContentType="application/vnd.openxmlformats-officedocument.presentationml.commentAuthor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</p:presentation>
</file>

<file path=ppt/commentAuthors.xml><?xml version="1.0" encoding="utf-8"?>
<p:cmAuthorLst xmlns:p="http://schemas.openxmlformats.org/presentationml/2006/main">
  <p:cmAuthor id="0" name="Greppin Florian" initials="G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<Relationship Id="rId23" Type="http://schemas.openxmlformats.org/officeDocument/2006/relationships/commentAuthors" Target="commentAuthors.xml"/>
</Relationships>
</file>

<file path=ppt/comments/comment2.xml><?xml version="1.0" encoding="utf-8"?>
<p:cmLst xmlns:p="http://schemas.openxmlformats.org/presentationml/2006/main">
  <p:cm authorId="0" dt="2014-01-10T15:31:51.798000000" idx="1">
    <p:pos x="0" y="0"/>
    <p:text/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Click to move the slide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EC506C6-8ABB-43AF-B37A-4D4202C0EFB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CH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24728C-A2A5-4C89-87E4-9374A9C235FE}" type="slidenum">
              <a:rPr b="0" lang="fr-CH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B49CEC-E04F-450C-B93F-505EA25A86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1484280" y="4202640"/>
            <a:ext cx="1001844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F923EC-4E60-41C3-BD3C-922D31D062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14842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6178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BD18BF-6E84-41B0-92E6-386448EC5C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871520" y="180936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8258760" y="180936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1484280" y="420264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4871520" y="420264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8258760" y="420264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B173B9-2490-4884-9DC5-A40668B3F12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A96545-954B-48B6-9712-2E234AB830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68BEEC-42A1-47D5-AF9C-1BC93DFC4E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AACA88-8734-4F29-BD2F-BD049F756E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081F1F-2CAA-44DD-9ECC-7C737AFFD2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7D2EBC1-DFC7-4B2D-B4B6-E3603AFD36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1484280" y="23400"/>
            <a:ext cx="10018440" cy="812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9FF3AF-D812-42F3-B544-6F2C5F864AB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14842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63F1EA-B373-47D2-B97D-DA42746E51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7E1CA5-6A11-4E8E-9AB5-72B903AC5C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6178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C8B8E4-8F90-4D74-BF1E-402AC22A1E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1484280" y="4202640"/>
            <a:ext cx="1001844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67AC6A-D4FB-4147-83B7-257FE07C71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1484280" y="4202640"/>
            <a:ext cx="1001844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DA4186-B67D-4FA3-ABE1-B531EEA6D5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14842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66178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0A8CA0-C0DA-422A-BA1E-24FBA89B5A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871520" y="180936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8258760" y="180936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/>
          </p:nvPr>
        </p:nvSpPr>
        <p:spPr>
          <a:xfrm>
            <a:off x="1484280" y="420264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/>
          </p:nvPr>
        </p:nvSpPr>
        <p:spPr>
          <a:xfrm>
            <a:off x="4871520" y="420264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/>
          </p:nvPr>
        </p:nvSpPr>
        <p:spPr>
          <a:xfrm>
            <a:off x="8258760" y="4202640"/>
            <a:ext cx="32256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CC04E2-DF13-4BCA-AB8A-8C9DA299F4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4A36C2-51F8-4D75-B69C-70D3035123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841593-095E-439F-839B-3F12F29926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F13ACD-AF13-4D39-9CC2-C85A432657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84280" y="23400"/>
            <a:ext cx="10018440" cy="812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EF6189-B065-4A03-9254-D5EADD6721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14842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A639FC-9C5F-44D3-8AD9-19AD5FC854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458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617880" y="420264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B89272-4B33-4C27-9A5E-7E6077DB61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617880" y="1809360"/>
            <a:ext cx="488880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484280" y="4202640"/>
            <a:ext cx="10018440" cy="218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8195AD-CF84-41C2-A8EC-AFC8024E3E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150840" y="0"/>
            <a:ext cx="2436480" cy="6857640"/>
            <a:chOff x="150840" y="0"/>
            <a:chExt cx="2436480" cy="6857640"/>
          </a:xfrm>
        </p:grpSpPr>
        <p:sp>
          <p:nvSpPr>
            <p:cNvPr id="1" name="Freeform 6"/>
            <p:cNvSpPr/>
            <p:nvPr/>
          </p:nvSpPr>
          <p:spPr>
            <a:xfrm>
              <a:off x="457200" y="0"/>
              <a:ext cx="1122120" cy="5328720"/>
            </a:xfrm>
            <a:custGeom>
              <a:avLst/>
              <a:gdLst>
                <a:gd name="textAreaLeft" fmla="*/ 0 w 1122120"/>
                <a:gd name="textAreaRight" fmla="*/ 1122480 w 1122120"/>
                <a:gd name="textAreaTop" fmla="*/ 0 h 5328720"/>
                <a:gd name="textAreaBottom" fmla="*/ 5329080 h 5328720"/>
              </a:gdLst>
              <a:ahLst/>
              <a:rect l="textAreaLeft" t="textAreaTop" r="textAreaRight" b="textAreaBottom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" name="Freeform 7"/>
            <p:cNvSpPr/>
            <p:nvPr/>
          </p:nvSpPr>
          <p:spPr>
            <a:xfrm>
              <a:off x="150840" y="0"/>
              <a:ext cx="1117080" cy="5276520"/>
            </a:xfrm>
            <a:custGeom>
              <a:avLst/>
              <a:gdLst>
                <a:gd name="textAreaLeft" fmla="*/ 0 w 1117080"/>
                <a:gd name="textAreaRight" fmla="*/ 1117440 w 1117080"/>
                <a:gd name="textAreaTop" fmla="*/ 0 h 5276520"/>
                <a:gd name="textAreaBottom" fmla="*/ 5276880 h 5276520"/>
              </a:gdLst>
              <a:ahLst/>
              <a:rect l="textAreaLeft" t="textAreaTop" r="textAreaRight" b="textAreaBottom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8"/>
            <p:cNvSpPr/>
            <p:nvPr/>
          </p:nvSpPr>
          <p:spPr>
            <a:xfrm>
              <a:off x="150840" y="5238720"/>
              <a:ext cx="1228320" cy="1618920"/>
            </a:xfrm>
            <a:custGeom>
              <a:avLst/>
              <a:gdLst>
                <a:gd name="textAreaLeft" fmla="*/ 0 w 1228320"/>
                <a:gd name="textAreaRight" fmla="*/ 1228680 w 1228320"/>
                <a:gd name="textAreaTop" fmla="*/ 0 h 1618920"/>
                <a:gd name="textAreaBottom" fmla="*/ 1619280 h 1618920"/>
              </a:gdLst>
              <a:ahLst/>
              <a:rect l="textAreaLeft" t="textAreaTop" r="textAreaRight" b="textAreaBottom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" name="Freeform 9"/>
            <p:cNvSpPr/>
            <p:nvPr/>
          </p:nvSpPr>
          <p:spPr>
            <a:xfrm>
              <a:off x="457200" y="5291280"/>
              <a:ext cx="1495080" cy="1566360"/>
            </a:xfrm>
            <a:custGeom>
              <a:avLst/>
              <a:gdLst>
                <a:gd name="textAreaLeft" fmla="*/ 0 w 1495080"/>
                <a:gd name="textAreaRight" fmla="*/ 1495440 w 1495080"/>
                <a:gd name="textAreaTop" fmla="*/ 0 h 1566360"/>
                <a:gd name="textAreaBottom" fmla="*/ 1566720 h 1566360"/>
              </a:gdLst>
              <a:ahLst/>
              <a:rect l="textAreaLeft" t="textAreaTop" r="textAreaRight" b="textAreaBottom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" name="Freeform 10"/>
            <p:cNvSpPr/>
            <p:nvPr/>
          </p:nvSpPr>
          <p:spPr>
            <a:xfrm>
              <a:off x="457200" y="5286240"/>
              <a:ext cx="2130120" cy="1571400"/>
            </a:xfrm>
            <a:custGeom>
              <a:avLst/>
              <a:gdLst>
                <a:gd name="textAreaLeft" fmla="*/ 0 w 2130120"/>
                <a:gd name="textAreaRight" fmla="*/ 2130480 w 2130120"/>
                <a:gd name="textAreaTop" fmla="*/ 0 h 1571400"/>
                <a:gd name="textAreaBottom" fmla="*/ 1571760 h 1571400"/>
              </a:gdLst>
              <a:ahLst/>
              <a:rect l="textAreaLeft" t="textAreaTop" r="textAreaRight" b="textAreaBottom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Freeform 11"/>
            <p:cNvSpPr/>
            <p:nvPr/>
          </p:nvSpPr>
          <p:spPr>
            <a:xfrm>
              <a:off x="150840" y="5238720"/>
              <a:ext cx="1695240" cy="1618920"/>
            </a:xfrm>
            <a:custGeom>
              <a:avLst/>
              <a:gdLst>
                <a:gd name="textAreaLeft" fmla="*/ 0 w 1695240"/>
                <a:gd name="textAreaRight" fmla="*/ 1695600 w 1695240"/>
                <a:gd name="textAreaTop" fmla="*/ 0 h 1618920"/>
                <a:gd name="textAreaBottom" fmla="*/ 1619280 h 1618920"/>
              </a:gdLst>
              <a:ahLst/>
              <a:rect l="textAreaLeft" t="textAreaTop" r="textAreaRight" b="textAreaBottom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dt" idx="1"/>
          </p:nvPr>
        </p:nvSpPr>
        <p:spPr>
          <a:xfrm>
            <a:off x="9732600" y="6480360"/>
            <a:ext cx="1142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CH" sz="1000" spc="-1" strike="noStrike">
                <a:solidFill>
                  <a:srgbClr val="000000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fr-CH" sz="1000" spc="-1" strike="noStrike">
                <a:solidFill>
                  <a:srgbClr val="000000"/>
                </a:solidFill>
                <a:latin typeface="Corbel"/>
              </a:rPr>
              <a:t>&lt;date/time&gt;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2"/>
          </p:nvPr>
        </p:nvSpPr>
        <p:spPr>
          <a:xfrm>
            <a:off x="2572200" y="6480360"/>
            <a:ext cx="7083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0" y="645840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CH" sz="1000" spc="-1" strike="noStrike">
                <a:solidFill>
                  <a:srgbClr val="000000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D04BC11-0EC7-41FF-BBE4-2ADC15B0CCAA}" type="slidenum">
              <a:rPr b="0" lang="fr-CH" sz="1000" spc="-1" strike="noStrike">
                <a:solidFill>
                  <a:srgbClr val="000000"/>
                </a:solidFill>
                <a:latin typeface="Corbe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orbel"/>
              </a:rPr>
              <a:t>Click to edit the outline text format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Third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Corbe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6"/>
          <p:cNvGrpSpPr/>
          <p:nvPr/>
        </p:nvGrpSpPr>
        <p:grpSpPr>
          <a:xfrm>
            <a:off x="150840" y="0"/>
            <a:ext cx="2436480" cy="6857640"/>
            <a:chOff x="150840" y="0"/>
            <a:chExt cx="2436480" cy="6857640"/>
          </a:xfrm>
        </p:grpSpPr>
        <p:sp>
          <p:nvSpPr>
            <p:cNvPr id="49" name="Freeform 6"/>
            <p:cNvSpPr/>
            <p:nvPr/>
          </p:nvSpPr>
          <p:spPr>
            <a:xfrm>
              <a:off x="457200" y="0"/>
              <a:ext cx="1122120" cy="5328720"/>
            </a:xfrm>
            <a:custGeom>
              <a:avLst/>
              <a:gdLst>
                <a:gd name="textAreaLeft" fmla="*/ 0 w 1122120"/>
                <a:gd name="textAreaRight" fmla="*/ 1122480 w 1122120"/>
                <a:gd name="textAreaTop" fmla="*/ 0 h 5328720"/>
                <a:gd name="textAreaBottom" fmla="*/ 5329080 h 5328720"/>
              </a:gdLst>
              <a:ahLst/>
              <a:rect l="textAreaLeft" t="textAreaTop" r="textAreaRight" b="textAreaBottom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7"/>
            <p:cNvSpPr/>
            <p:nvPr/>
          </p:nvSpPr>
          <p:spPr>
            <a:xfrm>
              <a:off x="150840" y="0"/>
              <a:ext cx="1117080" cy="5276520"/>
            </a:xfrm>
            <a:custGeom>
              <a:avLst/>
              <a:gdLst>
                <a:gd name="textAreaLeft" fmla="*/ 0 w 1117080"/>
                <a:gd name="textAreaRight" fmla="*/ 1117440 w 1117080"/>
                <a:gd name="textAreaTop" fmla="*/ 0 h 5276520"/>
                <a:gd name="textAreaBottom" fmla="*/ 5276880 h 5276520"/>
              </a:gdLst>
              <a:ahLst/>
              <a:rect l="textAreaLeft" t="textAreaTop" r="textAreaRight" b="textAreaBottom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8"/>
            <p:cNvSpPr/>
            <p:nvPr/>
          </p:nvSpPr>
          <p:spPr>
            <a:xfrm>
              <a:off x="150840" y="5238720"/>
              <a:ext cx="1228320" cy="1618920"/>
            </a:xfrm>
            <a:custGeom>
              <a:avLst/>
              <a:gdLst>
                <a:gd name="textAreaLeft" fmla="*/ 0 w 1228320"/>
                <a:gd name="textAreaRight" fmla="*/ 1228680 w 1228320"/>
                <a:gd name="textAreaTop" fmla="*/ 0 h 1618920"/>
                <a:gd name="textAreaBottom" fmla="*/ 1619280 h 1618920"/>
              </a:gdLst>
              <a:ahLst/>
              <a:rect l="textAreaLeft" t="textAreaTop" r="textAreaRight" b="textAreaBottom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Freeform 9"/>
            <p:cNvSpPr/>
            <p:nvPr/>
          </p:nvSpPr>
          <p:spPr>
            <a:xfrm>
              <a:off x="457200" y="5291280"/>
              <a:ext cx="1495080" cy="1566360"/>
            </a:xfrm>
            <a:custGeom>
              <a:avLst/>
              <a:gdLst>
                <a:gd name="textAreaLeft" fmla="*/ 0 w 1495080"/>
                <a:gd name="textAreaRight" fmla="*/ 1495440 w 1495080"/>
                <a:gd name="textAreaTop" fmla="*/ 0 h 1566360"/>
                <a:gd name="textAreaBottom" fmla="*/ 1566720 h 1566360"/>
              </a:gdLst>
              <a:ahLst/>
              <a:rect l="textAreaLeft" t="textAreaTop" r="textAreaRight" b="textAreaBottom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Freeform 10"/>
            <p:cNvSpPr/>
            <p:nvPr/>
          </p:nvSpPr>
          <p:spPr>
            <a:xfrm>
              <a:off x="457200" y="5286240"/>
              <a:ext cx="2130120" cy="1571400"/>
            </a:xfrm>
            <a:custGeom>
              <a:avLst/>
              <a:gdLst>
                <a:gd name="textAreaLeft" fmla="*/ 0 w 2130120"/>
                <a:gd name="textAreaRight" fmla="*/ 2130480 w 2130120"/>
                <a:gd name="textAreaTop" fmla="*/ 0 h 1571400"/>
                <a:gd name="textAreaBottom" fmla="*/ 1571760 h 1571400"/>
              </a:gdLst>
              <a:ahLst/>
              <a:rect l="textAreaLeft" t="textAreaTop" r="textAreaRight" b="textAreaBottom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Freeform 11"/>
            <p:cNvSpPr/>
            <p:nvPr/>
          </p:nvSpPr>
          <p:spPr>
            <a:xfrm>
              <a:off x="150840" y="5238720"/>
              <a:ext cx="1695240" cy="1618920"/>
            </a:xfrm>
            <a:custGeom>
              <a:avLst/>
              <a:gdLst>
                <a:gd name="textAreaLeft" fmla="*/ 0 w 1695240"/>
                <a:gd name="textAreaRight" fmla="*/ 1695600 w 1695240"/>
                <a:gd name="textAreaTop" fmla="*/ 0 h 1618920"/>
                <a:gd name="textAreaBottom" fmla="*/ 1619280 h 1618920"/>
              </a:gdLst>
              <a:ahLst/>
              <a:rect l="textAreaLeft" t="textAreaTop" r="textAreaRight" b="textAreaBottom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orbel"/>
              </a:rPr>
              <a:t>Modifiez le style du titre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orbel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Deuxième niveau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2" marL="1200240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Troisième niveau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  <a:p>
            <a:pPr lvl="3" marL="1542960" indent="-17136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Quatrième niveau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4" marL="2000160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latin typeface="Corbel"/>
              </a:rPr>
              <a:t>Cinquième niveau</a:t>
            </a:r>
            <a:endParaRPr b="0" lang="fr-FR" sz="1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4"/>
          </p:nvPr>
        </p:nvSpPr>
        <p:spPr>
          <a:xfrm>
            <a:off x="9732600" y="6480360"/>
            <a:ext cx="1142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CH" sz="1000" spc="-1" strike="noStrike">
                <a:solidFill>
                  <a:srgbClr val="000000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fr-CH" sz="1000" spc="-1" strike="noStrike">
                <a:solidFill>
                  <a:srgbClr val="000000"/>
                </a:solidFill>
                <a:latin typeface="Corbel"/>
              </a:rPr>
              <a:t>&lt;date/time&gt;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5"/>
          </p:nvPr>
        </p:nvSpPr>
        <p:spPr>
          <a:xfrm>
            <a:off x="2572200" y="6480360"/>
            <a:ext cx="7083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6"/>
          </p:nvPr>
        </p:nvSpPr>
        <p:spPr>
          <a:xfrm>
            <a:off x="27000" y="648036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CH" sz="1200" spc="-1" strike="noStrike">
                <a:solidFill>
                  <a:srgbClr val="000000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87BFE5-859F-4414-9371-DCE6F9C5DA69}" type="slidenum">
              <a:rPr b="0" lang="fr-CH" sz="1200" spc="-1" strike="noStrike">
                <a:solidFill>
                  <a:srgbClr val="000000"/>
                </a:solidFill>
                <a:latin typeface="Corbe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Image 9" descr=""/>
          <p:cNvPicPr/>
          <p:nvPr/>
        </p:nvPicPr>
        <p:blipFill>
          <a:blip r:embed="rId3"/>
          <a:stretch/>
        </p:blipFill>
        <p:spPr>
          <a:xfrm>
            <a:off x="10209960" y="9000"/>
            <a:ext cx="1967400" cy="9856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ZoneTexte 4"/>
          <p:cNvSpPr/>
          <p:nvPr/>
        </p:nvSpPr>
        <p:spPr>
          <a:xfrm>
            <a:off x="2106000" y="3219120"/>
            <a:ext cx="824148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Présentation du Learning Tool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Cours de formation des arbitres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1</a:t>
            </a:r>
            <a:r>
              <a:rPr b="0" lang="fr-CH" sz="4000" spc="-1" strike="noStrike" baseline="30000">
                <a:solidFill>
                  <a:srgbClr val="000000"/>
                </a:solidFill>
                <a:latin typeface="Corbel"/>
              </a:rPr>
              <a:t>er</a:t>
            </a: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 avril 2014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 5" descr=""/>
          <p:cNvPicPr/>
          <p:nvPr/>
        </p:nvPicPr>
        <p:blipFill>
          <a:blip r:embed="rId1"/>
          <a:stretch/>
        </p:blipFill>
        <p:spPr>
          <a:xfrm>
            <a:off x="3810960" y="466200"/>
            <a:ext cx="4831560" cy="2421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C5A2D6-98D4-4F13-9E38-E1CFF06670CE}" type="slidenum">
              <a:t>1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Bouton 1 : Règles officielles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513072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Choisir le chapitre à étudier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Une application se lance dans une nouvelle fenêtre  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34" name="Image 4" descr=""/>
          <p:cNvPicPr/>
          <p:nvPr/>
        </p:nvPicPr>
        <p:blipFill>
          <a:blip r:embed="rId1"/>
          <a:srcRect l="5576" t="0" r="7525" b="0"/>
          <a:stretch/>
        </p:blipFill>
        <p:spPr>
          <a:xfrm>
            <a:off x="6739560" y="2014200"/>
            <a:ext cx="5452200" cy="4172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DE4069-0C12-40CC-B7F6-5E2133BB1614}" type="slidenum">
              <a:t>10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Travailler avec le système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36" name="Espace réservé du contenu 7" descr=""/>
          <p:cNvPicPr/>
          <p:nvPr/>
        </p:nvPicPr>
        <p:blipFill>
          <a:blip r:embed="rId1"/>
          <a:stretch/>
        </p:blipFill>
        <p:spPr>
          <a:xfrm>
            <a:off x="2773080" y="1414800"/>
            <a:ext cx="8030160" cy="50986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A6C2C0-6ABB-477A-8519-FF5692D5BFBD}" type="slidenum">
              <a:t>11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Explication des icones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39" name="Image 3" descr=""/>
          <p:cNvPicPr/>
          <p:nvPr/>
        </p:nvPicPr>
        <p:blipFill>
          <a:blip r:embed="rId1"/>
          <a:stretch/>
        </p:blipFill>
        <p:spPr>
          <a:xfrm>
            <a:off x="2935080" y="1410480"/>
            <a:ext cx="8567640" cy="5119920"/>
          </a:xfrm>
          <a:prstGeom prst="rect">
            <a:avLst/>
          </a:prstGeom>
          <a:ln w="0">
            <a:noFill/>
          </a:ln>
        </p:spPr>
      </p:pic>
      <p:pic>
        <p:nvPicPr>
          <p:cNvPr id="140" name="Image 4" descr=""/>
          <p:cNvPicPr/>
          <p:nvPr/>
        </p:nvPicPr>
        <p:blipFill>
          <a:blip r:embed="rId2"/>
          <a:stretch/>
        </p:blipFill>
        <p:spPr>
          <a:xfrm>
            <a:off x="1973160" y="1314720"/>
            <a:ext cx="9848520" cy="50763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BA3A64-3ED2-43A1-B481-4F6C6842D6B7}" type="slidenum">
              <a:t>12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Bouton 1 : Matériel du cours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42" name="Espace réservé du contenu 3" descr=""/>
          <p:cNvPicPr/>
          <p:nvPr/>
        </p:nvPicPr>
        <p:blipFill>
          <a:blip r:embed="rId1"/>
          <a:stretch/>
        </p:blipFill>
        <p:spPr>
          <a:xfrm>
            <a:off x="2456280" y="1324440"/>
            <a:ext cx="8722800" cy="5211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0CB665-B406-4896-8A41-F206B9F7D3B3}" type="slidenum">
              <a:t>13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Bouton 2 : Matériel supplémentaire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44" name="Espace réservé du contenu 3" descr=""/>
          <p:cNvPicPr/>
          <p:nvPr/>
        </p:nvPicPr>
        <p:blipFill>
          <a:blip r:embed="rId1"/>
          <a:stretch/>
        </p:blipFill>
        <p:spPr>
          <a:xfrm>
            <a:off x="2830320" y="1275480"/>
            <a:ext cx="7713000" cy="5403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365ABC-570C-4D45-BDAB-D0EFDF4F26CE}" type="slidenum">
              <a:t>14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Bouton 3 : Test yourself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46" name="Espace réservé du contenu 3" descr=""/>
          <p:cNvPicPr/>
          <p:nvPr/>
        </p:nvPicPr>
        <p:blipFill>
          <a:blip r:embed="rId1"/>
          <a:stretch/>
        </p:blipFill>
        <p:spPr>
          <a:xfrm>
            <a:off x="2199960" y="1392120"/>
            <a:ext cx="9178560" cy="5097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B08E26-DEE3-45B8-AD5A-F9746CB62BA7}" type="slidenum">
              <a:t>15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Bouton 4 : Examen de certification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48" name="Espace réservé du contenu 3" descr=""/>
          <p:cNvPicPr/>
          <p:nvPr/>
        </p:nvPicPr>
        <p:blipFill>
          <a:blip r:embed="rId1"/>
          <a:stretch/>
        </p:blipFill>
        <p:spPr>
          <a:xfrm>
            <a:off x="1675800" y="2447640"/>
            <a:ext cx="10221480" cy="2959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E527AD-085A-4EE7-B0AC-74C0588AF3A0}" type="slidenum">
              <a:t>16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Questions ?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3507120" y="1775880"/>
            <a:ext cx="5771880" cy="4329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8189E5-0863-48AE-9EF1-F8E7860935FB}" type="slidenum">
              <a:t>17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Accéder au site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85840" indent="-2858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3600" spc="-1" strike="noStrike">
                <a:solidFill>
                  <a:srgbClr val="000000"/>
                </a:solidFill>
                <a:latin typeface="Corbel"/>
              </a:rPr>
              <a:t>http://sv.refereeinsight.com</a:t>
            </a:r>
            <a:endParaRPr b="0" lang="fr-FR" sz="36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buNone/>
            </a:pPr>
            <a:endParaRPr b="0" lang="fr-FR" sz="4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buNone/>
            </a:pPr>
            <a:endParaRPr b="0" lang="fr-FR" sz="4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buNone/>
            </a:pPr>
            <a:endParaRPr b="0" lang="fr-FR" sz="4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07" name="Image 4" descr=""/>
          <p:cNvPicPr/>
          <p:nvPr/>
        </p:nvPicPr>
        <p:blipFill>
          <a:blip r:embed="rId1"/>
          <a:stretch/>
        </p:blipFill>
        <p:spPr>
          <a:xfrm>
            <a:off x="3067920" y="2800800"/>
            <a:ext cx="6850800" cy="3725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1E4598-15B3-4046-9A90-346136086E53}" type="slidenum">
              <a:t>2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Créer un compte utilisateur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Presser sur inscription pour nouvel utilisateur 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0" name="Image 3" descr=""/>
          <p:cNvPicPr/>
          <p:nvPr/>
        </p:nvPicPr>
        <p:blipFill>
          <a:blip r:embed="rId1"/>
          <a:stretch/>
        </p:blipFill>
        <p:spPr>
          <a:xfrm>
            <a:off x="5083920" y="2707560"/>
            <a:ext cx="2819160" cy="1904760"/>
          </a:xfrm>
          <a:prstGeom prst="rect">
            <a:avLst/>
          </a:prstGeom>
          <a:ln w="0">
            <a:noFill/>
          </a:ln>
        </p:spPr>
      </p:pic>
      <p:cxnSp>
        <p:nvCxnSpPr>
          <p:cNvPr id="111" name="Connecteur droit avec flèche 5"/>
          <p:cNvCxnSpPr/>
          <p:nvPr/>
        </p:nvCxnSpPr>
        <p:spPr>
          <a:xfrm flipV="1">
            <a:off x="4221720" y="4469040"/>
            <a:ext cx="1197000" cy="859320"/>
          </a:xfrm>
          <a:prstGeom prst="straightConnector1">
            <a:avLst/>
          </a:prstGeom>
          <a:ln cap="rnd" w="3810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9AD063-3566-45E7-B439-BC0BF455FDDA}" type="slidenum">
              <a:t>3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Créer un compte utilisateur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488232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Remplir les différents champs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Sous fonction, choisir «Referee»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Pour les responsables de club, choisir «Club Verantwortlicher» sous Fonction/Admin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Sous fédération, choisir Jura-Seeland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Accepter les conditions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Presser sur «créer un compte»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4" name="Image 3" descr=""/>
          <p:cNvPicPr/>
          <p:nvPr/>
        </p:nvPicPr>
        <p:blipFill>
          <a:blip r:embed="rId1"/>
          <a:stretch/>
        </p:blipFill>
        <p:spPr>
          <a:xfrm>
            <a:off x="6366960" y="1414800"/>
            <a:ext cx="5587560" cy="5278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1D130C-19FA-42A4-AB0F-29B7D37F0D72}" type="slidenum">
              <a:t>4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Utilisation du Learning Tool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709740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La demande doit être acceptée par SVRJS (durée max. 72h)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Une fois la demande acceptée, vous recevrez un mail de confirmation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Pour se connecter, aller sur http://sv.refereeinsight.com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Entrez votre nom d’utilisateur et mot de passe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Connectez-vous en pressant sur «Login»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7" name="Image 3" descr=""/>
          <p:cNvPicPr/>
          <p:nvPr/>
        </p:nvPicPr>
        <p:blipFill>
          <a:blip r:embed="rId1"/>
          <a:stretch/>
        </p:blipFill>
        <p:spPr>
          <a:xfrm>
            <a:off x="8582040" y="2350800"/>
            <a:ext cx="3349440" cy="2209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85FA3A-1B7F-4AB5-9AD4-AAB787F7AFA8}" type="slidenum">
              <a:t>5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Modification du mot de passe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968580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Une fois connecté, cliquez sur votre nom en bas de page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20" name="Image 3" descr=""/>
          <p:cNvPicPr/>
          <p:nvPr/>
        </p:nvPicPr>
        <p:blipFill>
          <a:blip r:embed="rId1"/>
          <a:stretch/>
        </p:blipFill>
        <p:spPr>
          <a:xfrm>
            <a:off x="2977920" y="3235320"/>
            <a:ext cx="7031160" cy="2081160"/>
          </a:xfrm>
          <a:prstGeom prst="rect">
            <a:avLst/>
          </a:prstGeom>
          <a:ln w="0">
            <a:noFill/>
          </a:ln>
        </p:spPr>
      </p:pic>
      <p:cxnSp>
        <p:nvCxnSpPr>
          <p:cNvPr id="121" name="Connecteur droit avec flèche 4"/>
          <p:cNvCxnSpPr/>
          <p:nvPr/>
        </p:nvCxnSpPr>
        <p:spPr>
          <a:xfrm flipV="1">
            <a:off x="4523400" y="5082480"/>
            <a:ext cx="724320" cy="502560"/>
          </a:xfrm>
          <a:prstGeom prst="straightConnector1">
            <a:avLst/>
          </a:prstGeom>
          <a:ln cap="rnd" w="3810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7EE0A2-712A-4208-B782-A5B15753FE6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Modification du mot de passe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Choisir «Changer le mot de passe»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24" name="Image 3" descr=""/>
          <p:cNvPicPr/>
          <p:nvPr/>
        </p:nvPicPr>
        <p:blipFill>
          <a:blip r:embed="rId1"/>
          <a:stretch/>
        </p:blipFill>
        <p:spPr>
          <a:xfrm>
            <a:off x="2776320" y="2852640"/>
            <a:ext cx="6952680" cy="2892240"/>
          </a:xfrm>
          <a:prstGeom prst="rect">
            <a:avLst/>
          </a:prstGeom>
          <a:ln w="0">
            <a:noFill/>
          </a:ln>
        </p:spPr>
      </p:pic>
      <p:cxnSp>
        <p:nvCxnSpPr>
          <p:cNvPr id="125" name="Connecteur droit avec flèche 5"/>
          <p:cNvCxnSpPr/>
          <p:nvPr/>
        </p:nvCxnSpPr>
        <p:spPr>
          <a:xfrm flipV="1">
            <a:off x="4762080" y="5315040"/>
            <a:ext cx="724680" cy="502560"/>
          </a:xfrm>
          <a:prstGeom prst="straightConnector1">
            <a:avLst/>
          </a:prstGeom>
          <a:ln cap="rnd" w="3810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4D8AB1-FA0E-4ED3-8DF9-308CA635F6F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Modification du mot de passe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1001844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Insérez le mot de passe actuel 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Insérez le nouveau mot de passe et confirmez-le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Pressez sur «Enregistrer»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</a:pP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28" name="Image 3" descr=""/>
          <p:cNvPicPr/>
          <p:nvPr/>
        </p:nvPicPr>
        <p:blipFill>
          <a:blip r:embed="rId1"/>
          <a:stretch/>
        </p:blipFill>
        <p:spPr>
          <a:xfrm>
            <a:off x="3177000" y="3663000"/>
            <a:ext cx="6065640" cy="28278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1730A2-663B-4D57-AE28-50016389F65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484280" y="23400"/>
            <a:ext cx="10018440" cy="175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CH" sz="4000" spc="-1" strike="noStrike">
                <a:solidFill>
                  <a:srgbClr val="000000"/>
                </a:solidFill>
                <a:latin typeface="Corbel"/>
              </a:rPr>
              <a:t>Menu</a:t>
            </a:r>
            <a:endParaRPr b="0" lang="fr-FR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484280" y="1809360"/>
            <a:ext cx="6237720" cy="45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Bouton 1 :</a:t>
            </a:r>
            <a:br>
              <a:rPr sz="2400"/>
            </a:b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Règles officielles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Bouton 2 :</a:t>
            </a:r>
            <a:br>
              <a:rPr sz="2400"/>
            </a:b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Matériel supplémentaire sur le travail des arbitres, juges de ligne et marqueurs ainsi que protocoles de match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Bouton 3 :</a:t>
            </a:r>
            <a:br>
              <a:rPr sz="2400"/>
            </a:br>
            <a:r>
              <a:rPr b="0" lang="fr-CH" sz="2400" spc="-1" strike="noStrike">
                <a:solidFill>
                  <a:srgbClr val="00b050"/>
                </a:solidFill>
                <a:latin typeface="Corbel"/>
              </a:rPr>
              <a:t>S’entraîner</a:t>
            </a: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 sur chaque chapitre des règles officielles de Volleyball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Bouton 4 :</a:t>
            </a:r>
            <a:br>
              <a:rPr sz="2400"/>
            </a:br>
            <a:r>
              <a:rPr b="0" lang="fr-CH" sz="2400" spc="-1" strike="noStrike">
                <a:solidFill>
                  <a:srgbClr val="000000"/>
                </a:solidFill>
                <a:latin typeface="Corbel"/>
              </a:rPr>
              <a:t>Test final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31" name="Espace réservé du contenu 3" descr=""/>
          <p:cNvPicPr/>
          <p:nvPr/>
        </p:nvPicPr>
        <p:blipFill>
          <a:blip r:embed="rId1"/>
          <a:stretch/>
        </p:blipFill>
        <p:spPr>
          <a:xfrm>
            <a:off x="7722360" y="1933920"/>
            <a:ext cx="3886200" cy="4581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D96518-5D14-4B60-9EE2-D05D0B2D99D0}" type="slidenum">
              <a:t>9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llaxe">
  <a:themeElements>
    <a:clrScheme name="Parallax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Parallaxe">
  <a:themeElements>
    <a:clrScheme name="Parallax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TC103457496[[fn=Parallaxe]]</Template>
  <TotalTime>166</TotalTime>
  <Application>LibreOffice/7.4.4.2$Linux_X86_64 LibreOffice_project/40$Build-2</Application>
  <AppVersion>15.0000</AppVersion>
  <Words>249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2014-01-10T13:56:07Z</dcterms:created>
  <dc:creator>Greppin Florian</dc:creator>
  <dc:description/>
  <dc:language>en-US</dc:language>
  <cp:lastModifiedBy>Florian Greppin</cp:lastModifiedBy>
  <dcterms:modified xsi:type="dcterms:W3CDTF">2014-04-01T20:42:27Z</dcterms:modified>
  <cp:revision>27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Grand écran</vt:lpwstr>
  </property>
  <property fmtid="{D5CDD505-2E9C-101B-9397-08002B2CF9AE}" pid="4" name="Slides">
    <vt:r8>17</vt:r8>
  </property>
</Properties>
</file>